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7"/>
  </p:notesMasterIdLst>
  <p:sldIdLst>
    <p:sldId id="462" r:id="rId6"/>
    <p:sldId id="460" r:id="rId7"/>
    <p:sldId id="398" r:id="rId8"/>
    <p:sldId id="569" r:id="rId9"/>
    <p:sldId id="570" r:id="rId10"/>
    <p:sldId id="571" r:id="rId11"/>
    <p:sldId id="572" r:id="rId12"/>
    <p:sldId id="575" r:id="rId13"/>
    <p:sldId id="573" r:id="rId14"/>
    <p:sldId id="574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4044"/>
    <a:srgbClr val="FF00DD"/>
    <a:srgbClr val="E4DFDF"/>
    <a:srgbClr val="EEEBEB"/>
    <a:srgbClr val="E4DBDB"/>
    <a:srgbClr val="7392A3"/>
    <a:srgbClr val="DACEB9"/>
    <a:srgbClr val="C6B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159"/>
  </p:normalViewPr>
  <p:slideViewPr>
    <p:cSldViewPr snapToGrid="0" snapToObjects="1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uture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AA668A8-47B7-224E-8DB2-CE68C53D55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148"/>
            <a:ext cx="12230154" cy="6885261"/>
          </a:xfrm>
          <a:prstGeom prst="rect">
            <a:avLst/>
          </a:prstGeom>
        </p:spPr>
      </p:pic>
      <p:sp>
        <p:nvSpPr>
          <p:cNvPr id="16" name="Parallellogram 3"/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9" name="Ellipse 8"/>
          <p:cNvSpPr/>
          <p:nvPr userDrawn="1"/>
        </p:nvSpPr>
        <p:spPr>
          <a:xfrm>
            <a:off x="7710705" y="1633035"/>
            <a:ext cx="1648027" cy="1648027"/>
          </a:xfrm>
          <a:prstGeom prst="ellipse">
            <a:avLst/>
          </a:prstGeom>
          <a:noFill/>
          <a:ln w="12700">
            <a:solidFill>
              <a:schemeClr val="bg1">
                <a:alpha val="7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6F324E74-CBA2-4D4F-8F86-1E0310B1DC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5D33F148-55A2-954E-BF75-D266760F4F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793E5014-5C8C-314A-A834-265C52A0F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D300870-3216-8F40-909F-FA6D93C676FE}"/>
              </a:ext>
            </a:extLst>
          </p:cNvPr>
          <p:cNvSpPr/>
          <p:nvPr userDrawn="1"/>
        </p:nvSpPr>
        <p:spPr>
          <a:xfrm>
            <a:off x="7794961" y="1718367"/>
            <a:ext cx="1448782" cy="1448782"/>
          </a:xfrm>
          <a:prstGeom prst="ellipse">
            <a:avLst/>
          </a:prstGeom>
          <a:noFill/>
          <a:ln w="19050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5821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2 columns 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(text automatic goes to column 2 once you have filled column 1)</a:t>
            </a:r>
            <a:endParaRPr lang="en-US" dirty="0"/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 </a:t>
            </a:r>
            <a:r>
              <a:rPr lang="en-US" dirty="0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kid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AA668A8-47B7-224E-8DB2-CE68C53D55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01"/>
            <a:ext cx="12192000" cy="6863781"/>
          </a:xfrm>
          <a:prstGeom prst="rect">
            <a:avLst/>
          </a:prstGeom>
        </p:spPr>
      </p:pic>
      <p:sp>
        <p:nvSpPr>
          <p:cNvPr id="9" name="Ellipse 8"/>
          <p:cNvSpPr/>
          <p:nvPr userDrawn="1"/>
        </p:nvSpPr>
        <p:spPr>
          <a:xfrm>
            <a:off x="6667251" y="2408160"/>
            <a:ext cx="3692530" cy="3692530"/>
          </a:xfrm>
          <a:prstGeom prst="ellipse">
            <a:avLst/>
          </a:prstGeom>
          <a:noFill/>
          <a:ln w="19050">
            <a:solidFill>
              <a:schemeClr val="accent1">
                <a:alpha val="7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E04BA04-F080-9640-91D9-00F6AD841FF7}"/>
              </a:ext>
            </a:extLst>
          </p:cNvPr>
          <p:cNvSpPr/>
          <p:nvPr userDrawn="1"/>
        </p:nvSpPr>
        <p:spPr>
          <a:xfrm>
            <a:off x="6940019" y="2680928"/>
            <a:ext cx="3146994" cy="3146994"/>
          </a:xfrm>
          <a:prstGeom prst="ellipse">
            <a:avLst/>
          </a:prstGeom>
          <a:noFill/>
          <a:ln w="12700" cmpd="sng">
            <a:solidFill>
              <a:schemeClr val="bg1">
                <a:alpha val="8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Parallellogram 3">
            <a:extLst>
              <a:ext uri="{FF2B5EF4-FFF2-40B4-BE49-F238E27FC236}">
                <a16:creationId xmlns:a16="http://schemas.microsoft.com/office/drawing/2014/main" id="{D7311E2C-320D-D64A-B70A-C41710A1DD30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Bilde 22">
            <a:extLst>
              <a:ext uri="{FF2B5EF4-FFF2-40B4-BE49-F238E27FC236}">
                <a16:creationId xmlns:a16="http://schemas.microsoft.com/office/drawing/2014/main" id="{32B01AE6-F839-C34E-AD10-EF8226CF7E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97C1274-2649-674E-8B0F-B17C322BF1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9E93D0CA-5ACE-EE40-ABAD-CB1784BF28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293C423-B477-594B-9F9A-4C9D251013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337917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2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Enter «SWOT» or other heading</a:t>
            </a:r>
            <a:endParaRPr lang="en-US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dirty="0"/>
              <a:t>Enter reference cases</a:t>
            </a:r>
            <a:br>
              <a:rPr lang="nb-NO" dirty="0"/>
            </a:br>
            <a:r>
              <a:rPr lang="nb-NO" dirty="0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alking in the str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9277" cy="6879138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021979C4-2807-9E41-84B2-A7BF36900A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687C0B1-3D26-344D-9521-0F6F21C936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DBFAA423-6BD7-D240-A3C6-489B0E2844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4139275B-391D-4C4C-ABE7-ECAE9F6E10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42B20244-7BC3-C848-8DDE-36FE79DE7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CECB6990-08C9-7144-BA0E-A4CC4244ECC0}"/>
              </a:ext>
            </a:extLst>
          </p:cNvPr>
          <p:cNvCxnSpPr>
            <a:cxnSpLocks/>
          </p:cNvCxnSpPr>
          <p:nvPr userDrawn="1"/>
        </p:nvCxnSpPr>
        <p:spPr>
          <a:xfrm>
            <a:off x="2743200" y="4249812"/>
            <a:ext cx="3789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0A4D05EC-D080-A442-8A2D-7B2BF4DC2115}"/>
              </a:ext>
            </a:extLst>
          </p:cNvPr>
          <p:cNvCxnSpPr>
            <a:cxnSpLocks/>
          </p:cNvCxnSpPr>
          <p:nvPr userDrawn="1"/>
        </p:nvCxnSpPr>
        <p:spPr>
          <a:xfrm>
            <a:off x="4983210" y="3714158"/>
            <a:ext cx="32539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F7D24EF4-1E16-ED45-9912-8350E1C0D153}"/>
              </a:ext>
            </a:extLst>
          </p:cNvPr>
          <p:cNvCxnSpPr>
            <a:cxnSpLocks/>
          </p:cNvCxnSpPr>
          <p:nvPr userDrawn="1"/>
        </p:nvCxnSpPr>
        <p:spPr>
          <a:xfrm>
            <a:off x="3702050" y="5840543"/>
            <a:ext cx="96193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22F7B356-29B2-374B-BAC3-BC60F85BD239}"/>
              </a:ext>
            </a:extLst>
          </p:cNvPr>
          <p:cNvSpPr/>
          <p:nvPr userDrawn="1"/>
        </p:nvSpPr>
        <p:spPr>
          <a:xfrm>
            <a:off x="3149356" y="4222415"/>
            <a:ext cx="57600" cy="5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F312D2-CFF9-CF4D-A646-E128CD36571D}"/>
              </a:ext>
            </a:extLst>
          </p:cNvPr>
          <p:cNvSpPr/>
          <p:nvPr userDrawn="1"/>
        </p:nvSpPr>
        <p:spPr>
          <a:xfrm>
            <a:off x="3066909" y="4138565"/>
            <a:ext cx="222494" cy="2224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001F1C7-F7C5-7B4B-8DDA-4D8C827C9E97}"/>
              </a:ext>
            </a:extLst>
          </p:cNvPr>
          <p:cNvSpPr/>
          <p:nvPr userDrawn="1"/>
        </p:nvSpPr>
        <p:spPr>
          <a:xfrm>
            <a:off x="4663981" y="5801551"/>
            <a:ext cx="77984" cy="779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3D7176E-2683-984F-ADB2-18A4B477F496}"/>
              </a:ext>
            </a:extLst>
          </p:cNvPr>
          <p:cNvSpPr/>
          <p:nvPr userDrawn="1"/>
        </p:nvSpPr>
        <p:spPr>
          <a:xfrm>
            <a:off x="5378027" y="3675846"/>
            <a:ext cx="76624" cy="76624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E10E468-3202-1741-A720-66DA13AF679D}"/>
              </a:ext>
            </a:extLst>
          </p:cNvPr>
          <p:cNvSpPr/>
          <p:nvPr userDrawn="1"/>
        </p:nvSpPr>
        <p:spPr>
          <a:xfrm>
            <a:off x="3949276" y="4696608"/>
            <a:ext cx="151617" cy="151617"/>
          </a:xfrm>
          <a:prstGeom prst="ellipse">
            <a:avLst/>
          </a:prstGeom>
          <a:solidFill>
            <a:srgbClr val="DA404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2205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6" grpId="0" animBg="1"/>
      <p:bldP spid="17" grpId="0" animBg="1"/>
      <p:bldP spid="18" grpId="0" animBg="1"/>
      <p:bldP spid="20" grpId="0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hololens 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9277" cy="6879137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021979C4-2807-9E41-84B2-A7BF36900A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687C0B1-3D26-344D-9521-0F6F21C936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DBFAA423-6BD7-D240-A3C6-489B0E2844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4139275B-391D-4C4C-ABE7-ECAE9F6E10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42B20244-7BC3-C848-8DDE-36FE79DE7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248BEA-9E02-4F49-AE64-D363705C8EBB}"/>
              </a:ext>
            </a:extLst>
          </p:cNvPr>
          <p:cNvSpPr/>
          <p:nvPr userDrawn="1"/>
        </p:nvSpPr>
        <p:spPr>
          <a:xfrm>
            <a:off x="3398321" y="2007481"/>
            <a:ext cx="237244" cy="237244"/>
          </a:xfrm>
          <a:prstGeom prst="ellipse">
            <a:avLst/>
          </a:prstGeom>
          <a:noFill/>
          <a:ln w="12700">
            <a:solidFill>
              <a:schemeClr val="accent1">
                <a:alpha val="87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5B7BA43C-6B1E-144E-BB6A-B1FCD767D2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5375" y="2342776"/>
            <a:ext cx="1074086" cy="355974"/>
          </a:xfrm>
          <a:prstGeom prst="line">
            <a:avLst/>
          </a:prstGeom>
          <a:ln w="9525">
            <a:solidFill>
              <a:schemeClr val="accent1">
                <a:alpha val="78000"/>
              </a:schemeClr>
            </a:solidFill>
            <a:prstDash val="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>
            <a:extLst>
              <a:ext uri="{FF2B5EF4-FFF2-40B4-BE49-F238E27FC236}">
                <a16:creationId xmlns:a16="http://schemas.microsoft.com/office/drawing/2014/main" id="{B3EEAC20-FA96-B343-AE4C-1A6A75A1DE75}"/>
              </a:ext>
            </a:extLst>
          </p:cNvPr>
          <p:cNvSpPr/>
          <p:nvPr userDrawn="1"/>
        </p:nvSpPr>
        <p:spPr>
          <a:xfrm>
            <a:off x="3657371" y="2008458"/>
            <a:ext cx="217218" cy="21721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  <a:alpha val="74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3BF39C01-BA5B-D546-B048-902C894D09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66750" y="2413000"/>
            <a:ext cx="1997075" cy="1025810"/>
          </a:xfrm>
          <a:prstGeom prst="line">
            <a:avLst/>
          </a:prstGeom>
          <a:ln w="9525">
            <a:solidFill>
              <a:schemeClr val="accent1">
                <a:alpha val="78000"/>
              </a:schemeClr>
            </a:solidFill>
            <a:prstDash val="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2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repeatCount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9" presetClass="entr" presetSubtype="0" repeatCount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22 -0.01389 L -4.16667E-6 -2.59259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4 0.01782 L 0.01055 -0.0099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9" grpId="0" animBg="1"/>
      <p:bldP spid="29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for inserting ow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94B047C5-3DAC-EF42-9197-F83916F97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5875" y="-1100"/>
            <a:ext cx="12207875" cy="68591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0" name="Parallellogram 3">
            <a:extLst>
              <a:ext uri="{FF2B5EF4-FFF2-40B4-BE49-F238E27FC236}">
                <a16:creationId xmlns:a16="http://schemas.microsoft.com/office/drawing/2014/main" id="{9D81B15D-4833-E64D-ABCD-10BCC63236F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0C95734C-D02F-EE44-8AE2-02A03CF3A7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34F0A51-360C-BE4B-BBAD-36B9346CC6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95F21C4F-A4F5-094C-BACB-C7FBD3BAA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7FBCA64C-0D25-7D47-B022-442043E53E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82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84" r:id="rId2"/>
    <p:sldLayoutId id="2147483783" r:id="rId3"/>
    <p:sldLayoutId id="2147483786" r:id="rId4"/>
    <p:sldLayoutId id="2147483799" r:id="rId5"/>
    <p:sldLayoutId id="2147483775" r:id="rId6"/>
    <p:sldLayoutId id="2147483787" r:id="rId7"/>
    <p:sldLayoutId id="2147483790" r:id="rId8"/>
    <p:sldLayoutId id="2147483757" r:id="rId9"/>
    <p:sldLayoutId id="2147483650" r:id="rId10"/>
    <p:sldLayoutId id="2147483791" r:id="rId11"/>
    <p:sldLayoutId id="2147483759" r:id="rId12"/>
    <p:sldLayoutId id="2147483742" r:id="rId13"/>
    <p:sldLayoutId id="2147483743" r:id="rId14"/>
    <p:sldLayoutId id="2147483745" r:id="rId15"/>
    <p:sldLayoutId id="2147483763" r:id="rId16"/>
    <p:sldLayoutId id="2147483762" r:id="rId17"/>
    <p:sldLayoutId id="2147483761" r:id="rId18"/>
    <p:sldLayoutId id="2147483760" r:id="rId19"/>
    <p:sldLayoutId id="2147483750" r:id="rId20"/>
    <p:sldLayoutId id="2147483778" r:id="rId21"/>
    <p:sldLayoutId id="2147483777" r:id="rId22"/>
    <p:sldLayoutId id="2147483748" r:id="rId23"/>
    <p:sldLayoutId id="2147483749" r:id="rId24"/>
    <p:sldLayoutId id="2147483746" r:id="rId25"/>
    <p:sldLayoutId id="2147483747" r:id="rId26"/>
    <p:sldLayoutId id="2147483788" r:id="rId27"/>
    <p:sldLayoutId id="2147483789" r:id="rId28"/>
    <p:sldLayoutId id="2147483800" r:id="rId29"/>
    <p:sldLayoutId id="2147483796" r:id="rId30"/>
    <p:sldLayoutId id="2147483674" r:id="rId31"/>
    <p:sldLayoutId id="2147483744" r:id="rId32"/>
    <p:sldLayoutId id="2147483655" r:id="rId33"/>
    <p:sldLayoutId id="2147483656" r:id="rId34"/>
    <p:sldLayoutId id="2147483657" r:id="rId35"/>
    <p:sldLayoutId id="2147483659" r:id="rId36"/>
    <p:sldLayoutId id="2147483769" r:id="rId37"/>
    <p:sldLayoutId id="2147483766" r:id="rId38"/>
    <p:sldLayoutId id="2147483795" r:id="rId39"/>
    <p:sldLayoutId id="2147483793" r:id="rId40"/>
    <p:sldLayoutId id="2147483770" r:id="rId41"/>
    <p:sldLayoutId id="2147483771" r:id="rId42"/>
    <p:sldLayoutId id="2147483772" r:id="rId43"/>
    <p:sldLayoutId id="2147483773" r:id="rId44"/>
    <p:sldLayoutId id="2147483765" r:id="rId45"/>
    <p:sldLayoutId id="2147483661" r:id="rId46"/>
    <p:sldLayoutId id="2147483797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F01F60DF-86DC-014B-908B-5193D66AF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smtClean="0"/>
              <a:t>Introduksjon til maskinlæring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 smtClean="0"/>
              <a:t>Model</a:t>
            </a:r>
            <a:endParaRPr lang="nb-NO" dirty="0"/>
          </a:p>
          <a:p>
            <a:pPr lvl="1"/>
            <a:r>
              <a:rPr lang="nb-NO" dirty="0"/>
              <a:t>Skiller ikke på </a:t>
            </a:r>
            <a:r>
              <a:rPr lang="nb-NO" dirty="0" smtClean="0"/>
              <a:t>brukere </a:t>
            </a:r>
            <a:r>
              <a:rPr lang="nb-NO" dirty="0"/>
              <a:t>hverken under trening eller </a:t>
            </a:r>
            <a:r>
              <a:rPr lang="nb-NO" dirty="0" smtClean="0"/>
              <a:t>test</a:t>
            </a:r>
          </a:p>
          <a:p>
            <a:r>
              <a:rPr lang="nb-NO" dirty="0" smtClean="0"/>
              <a:t>General </a:t>
            </a:r>
            <a:r>
              <a:rPr lang="nb-NO" dirty="0" err="1" smtClean="0"/>
              <a:t>model</a:t>
            </a:r>
            <a:endParaRPr lang="nb-NO" dirty="0" smtClean="0"/>
          </a:p>
          <a:p>
            <a:pPr lvl="1"/>
            <a:r>
              <a:rPr lang="nb-NO" dirty="0" smtClean="0"/>
              <a:t>Trener på et sett med brukere, tester på en annen bruker</a:t>
            </a:r>
          </a:p>
          <a:p>
            <a:pPr lvl="1"/>
            <a:r>
              <a:rPr lang="nb-NO" dirty="0" err="1" smtClean="0"/>
              <a:t>LeaveOneGroupOut</a:t>
            </a:r>
            <a:r>
              <a:rPr lang="nb-NO" dirty="0" smtClean="0"/>
              <a:t> cross </a:t>
            </a:r>
            <a:r>
              <a:rPr lang="nb-NO" dirty="0" err="1" smtClean="0"/>
              <a:t>validation</a:t>
            </a:r>
            <a:endParaRPr lang="nb-NO" dirty="0" smtClean="0"/>
          </a:p>
          <a:p>
            <a:r>
              <a:rPr lang="nb-NO" dirty="0" err="1" smtClean="0"/>
              <a:t>Personalized</a:t>
            </a:r>
            <a:r>
              <a:rPr lang="nb-NO" dirty="0" smtClean="0"/>
              <a:t> </a:t>
            </a:r>
            <a:r>
              <a:rPr lang="nb-NO" dirty="0" err="1" smtClean="0"/>
              <a:t>model</a:t>
            </a:r>
            <a:endParaRPr lang="nb-NO" dirty="0" smtClean="0"/>
          </a:p>
          <a:p>
            <a:pPr lvl="1"/>
            <a:r>
              <a:rPr lang="nb-NO" dirty="0" smtClean="0"/>
              <a:t>En </a:t>
            </a:r>
            <a:r>
              <a:rPr lang="nb-NO" dirty="0" err="1" smtClean="0"/>
              <a:t>classifier</a:t>
            </a:r>
            <a:r>
              <a:rPr lang="nb-NO" dirty="0" smtClean="0"/>
              <a:t> </a:t>
            </a:r>
            <a:r>
              <a:rPr lang="nb-NO" smtClean="0"/>
              <a:t>per bruker</a:t>
            </a:r>
            <a:endParaRPr lang="nb-NO" dirty="0" smtClean="0"/>
          </a:p>
          <a:p>
            <a:r>
              <a:rPr lang="nb-NO" dirty="0" smtClean="0"/>
              <a:t>Prøv med forskjellige </a:t>
            </a:r>
            <a:r>
              <a:rPr lang="nb-NO" dirty="0" err="1" smtClean="0"/>
              <a:t>classifiers</a:t>
            </a:r>
            <a:endParaRPr lang="nb-NO" dirty="0" smtClean="0"/>
          </a:p>
          <a:p>
            <a:r>
              <a:rPr lang="nb-NO" dirty="0" smtClean="0"/>
              <a:t>Lek med </a:t>
            </a:r>
            <a:r>
              <a:rPr lang="nb-NO" dirty="0" err="1" smtClean="0"/>
              <a:t>hyperparametere</a:t>
            </a:r>
            <a:endParaRPr lang="nb-NO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Oppgaver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2528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/>
              <a:t>Thanks</a:t>
            </a:r>
            <a:r>
              <a:rPr lang="nb-NO" dirty="0"/>
              <a:t> for</a:t>
            </a:r>
            <a:br>
              <a:rPr lang="nb-NO" dirty="0"/>
            </a:br>
            <a:r>
              <a:rPr lang="nb-NO" dirty="0" err="1"/>
              <a:t>watching</a:t>
            </a:r>
            <a:endParaRPr dirty="0"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dirty="0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 dirty="0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Ulike former for maskinlæring</a:t>
            </a:r>
          </a:p>
          <a:p>
            <a:r>
              <a:rPr lang="nb-NO" dirty="0" smtClean="0"/>
              <a:t>Et raskt innsyn i tre forskjellige algoritmer</a:t>
            </a:r>
          </a:p>
          <a:p>
            <a:r>
              <a:rPr lang="nb-NO" dirty="0" smtClean="0"/>
              <a:t>Validering</a:t>
            </a:r>
          </a:p>
          <a:p>
            <a:r>
              <a:rPr lang="nb-NO" dirty="0" smtClean="0"/>
              <a:t>Demo</a:t>
            </a:r>
          </a:p>
          <a:p>
            <a:r>
              <a:rPr lang="nb-NO" dirty="0" smtClean="0"/>
              <a:t>Oppgaver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46" y="1338943"/>
            <a:ext cx="10058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Support </a:t>
            </a:r>
            <a:r>
              <a:rPr lang="nb-NO" dirty="0" err="1" smtClean="0"/>
              <a:t>Vector</a:t>
            </a:r>
            <a:r>
              <a:rPr lang="nb-NO" dirty="0" smtClean="0"/>
              <a:t> Machines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07" y="1735455"/>
            <a:ext cx="6848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K-NN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115" y="1218457"/>
            <a:ext cx="5260060" cy="56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Decision</a:t>
            </a:r>
            <a:r>
              <a:rPr lang="nb-NO" dirty="0" smtClean="0"/>
              <a:t> </a:t>
            </a:r>
            <a:r>
              <a:rPr lang="nb-NO" dirty="0" err="1" smtClean="0"/>
              <a:t>Trees</a:t>
            </a:r>
            <a:r>
              <a:rPr lang="nb-NO" dirty="0" smtClean="0"/>
              <a:t> og Random Forest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32" y="1722755"/>
            <a:ext cx="5734368" cy="42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7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35" y="1604358"/>
            <a:ext cx="7594819" cy="51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880745"/>
            <a:ext cx="10043160" cy="540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smtClean="0"/>
              <a:t>DEMO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3603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 Sopra Steria PPT Template" id="{22E818E0-7F09-4CED-808E-6EF7F002DD2C}" vid="{86A8A07C-A038-4619-8EFD-51FA71ED18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000e2059-5ee7-47e9-8d7c-e5c5b9f97e02" ContentTypeId="0x01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30C2A4805C14FA566CBCB9C9AFB7C" ma:contentTypeVersion="8" ma:contentTypeDescription="Create a new document." ma:contentTypeScope="" ma:versionID="6314aa01e6bb62bc029e914ddbf5df50">
  <xsd:schema xmlns:xsd="http://www.w3.org/2001/XMLSchema" xmlns:xs="http://www.w3.org/2001/XMLSchema" xmlns:p="http://schemas.microsoft.com/office/2006/metadata/properties" xmlns:ns2="21f1b9a1-a14a-4bc7-a26e-d14c8d65680a" xmlns:ns3="63b24021-16b9-40b4-bc11-ddf9adc8c119" xmlns:ns4="0bcf754d-9d7a-4c89-b56d-8c7ee0da1d69" targetNamespace="http://schemas.microsoft.com/office/2006/metadata/properties" ma:root="true" ma:fieldsID="f45eb0c8677703422d72ae872bcb15e7" ns2:_="" ns3:_="" ns4:_="">
    <xsd:import namespace="21f1b9a1-a14a-4bc7-a26e-d14c8d65680a"/>
    <xsd:import namespace="63b24021-16b9-40b4-bc11-ddf9adc8c119"/>
    <xsd:import namespace="0bcf754d-9d7a-4c89-b56d-8c7ee0da1d69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m7b91fbce3df4f5da115d1433180bceb" minOccurs="0"/>
                <xsd:element ref="ns3:Template" minOccurs="0"/>
                <xsd:element ref="ns2:TaxCatchAllLabel" minOccurs="0"/>
                <xsd:element ref="ns2:jfd51d9e2b464e40b8a7b13280b9089c" minOccurs="0"/>
                <xsd:element ref="ns2:e16ca6858a6d4e1eb1b2576b3483cc38" minOccurs="0"/>
                <xsd:element ref="ns2:cb7384e601db497bbb88b8939feae4db" minOccurs="0"/>
                <xsd:element ref="ns2:Sensitivity_x0020_level" minOccurs="0"/>
                <xsd:element ref="ns3:MediaServiceFastMetadata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1b9a1-a14a-4bc7-a26e-d14c8d65680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1a25ee16-933c-4828-8c73-215ecf0b6e78}" ma:internalName="TaxCatchAll" ma:showField="CatchAllData" ma:web="0bcf754d-9d7a-4c89-b56d-8c7ee0da1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7b91fbce3df4f5da115d1433180bceb" ma:index="9" nillable="true" ma:taxonomy="true" ma:internalName="m7b91fbce3df4f5da115d1433180bceb" ma:taxonomyFieldName="Document_x0020_type" ma:displayName="Document type" ma:readOnly="false" ma:default="" ma:fieldId="{67b91fbc-e3df-4f5d-a115-d1433180bceb}" ma:taxonomyMulti="true" ma:sspId="000e2059-5ee7-47e9-8d7c-e5c5b9f97e02" ma:termSetId="b41fe23d-2ab6-46db-841a-cbc15ff164f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1" nillable="true" ma:displayName="Taxonomy Catch All Column1" ma:hidden="true" ma:list="{1a25ee16-933c-4828-8c73-215ecf0b6e78}" ma:internalName="TaxCatchAllLabel" ma:readOnly="true" ma:showField="CatchAllDataLabel" ma:web="0bcf754d-9d7a-4c89-b56d-8c7ee0da1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fd51d9e2b464e40b8a7b13280b9089c" ma:index="13" nillable="true" ma:taxonomy="true" ma:internalName="jfd51d9e2b464e40b8a7b13280b9089c" ma:taxonomyFieldName="Community" ma:displayName="Community" ma:readOnly="false" ma:default="" ma:fieldId="{3fd51d9e-2b46-4e40-b8a7-b13280b9089c}" ma:taxonomyMulti="true" ma:sspId="000e2059-5ee7-47e9-8d7c-e5c5b9f97e02" ma:termSetId="cbff4a31-9767-48d3-9f7e-7d5fae8965a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ca6858a6d4e1eb1b2576b3483cc38" ma:index="15" nillable="true" ma:taxonomy="true" ma:internalName="e16ca6858a6d4e1eb1b2576b3483cc38" ma:taxonomyFieldName="Steria_x0020_location" ma:displayName="Steria location" ma:readOnly="false" ma:default="" ma:fieldId="{e16ca685-8a6d-4e1e-b1b2-576b3483cc38}" ma:taxonomyMulti="true" ma:sspId="000e2059-5ee7-47e9-8d7c-e5c5b9f97e02" ma:termSetId="06fb51a1-70d9-4608-80ae-c46ce699b39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b7384e601db497bbb88b8939feae4db" ma:index="17" nillable="true" ma:taxonomy="true" ma:internalName="cb7384e601db497bbb88b8939feae4db" ma:taxonomyFieldName="Languages" ma:displayName="Languages" ma:readOnly="false" ma:default="" ma:fieldId="{cb7384e6-01db-497b-bb88-b8939feae4db}" ma:taxonomyMulti="true" ma:sspId="000e2059-5ee7-47e9-8d7c-e5c5b9f97e02" ma:termSetId="5d5e187e-ca10-44f3-ac34-13e5ac42fd4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nsitivity_x0020_level" ma:index="19" nillable="true" ma:displayName="Sensitivity level" ma:description="Choose the sensitivity level of your document." ma:format="Dropdown" ma:hidden="true" ma:internalName="Sensitivity_x0020_level" ma:readOnly="false">
      <xsd:simpleType>
        <xsd:restriction base="dms:Choice">
          <xsd:enumeration value="Open - None or Public"/>
          <xsd:enumeration value="Level 1 - For internal use only"/>
          <xsd:enumeration value="Level 2 - In confidence"/>
          <xsd:enumeration value="Level 3 - In strictest confidenc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24021-16b9-40b4-bc11-ddf9adc8c119" elementFormDefault="qualified">
    <xsd:import namespace="http://schemas.microsoft.com/office/2006/documentManagement/types"/>
    <xsd:import namespace="http://schemas.microsoft.com/office/infopath/2007/PartnerControls"/>
    <xsd:element name="Template" ma:index="10" nillable="true" ma:displayName="Template" ma:default="Norwegian" ma:format="Dropdown" ma:internalName="Template">
      <xsd:simpleType>
        <xsd:restriction base="dms:Choice">
          <xsd:enumeration value="Norwegian"/>
          <xsd:enumeration value="Swedish"/>
          <xsd:enumeration value="Danish"/>
          <xsd:enumeration value="English"/>
          <xsd:enumeration value="Tools"/>
          <xsd:enumeration value="PowerPoint"/>
          <xsd:enumeration value="Word"/>
        </xsd:restriction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f754d-9d7a-4c89-b56d-8c7ee0da1d69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1f1b9a1-a14a-4bc7-a26e-d14c8d65680a"/>
    <jfd51d9e2b464e40b8a7b13280b9089c xmlns="21f1b9a1-a14a-4bc7-a26e-d14c8d65680a">
      <Terms xmlns="http://schemas.microsoft.com/office/infopath/2007/PartnerControls"/>
    </jfd51d9e2b464e40b8a7b13280b9089c>
    <Sensitivity_x0020_level xmlns="21f1b9a1-a14a-4bc7-a26e-d14c8d65680a" xsi:nil="true"/>
    <m7b91fbce3df4f5da115d1433180bceb xmlns="21f1b9a1-a14a-4bc7-a26e-d14c8d65680a">
      <Terms xmlns="http://schemas.microsoft.com/office/infopath/2007/PartnerControls"/>
    </m7b91fbce3df4f5da115d1433180bceb>
    <e16ca6858a6d4e1eb1b2576b3483cc38 xmlns="21f1b9a1-a14a-4bc7-a26e-d14c8d65680a">
      <Terms xmlns="http://schemas.microsoft.com/office/infopath/2007/PartnerControls"/>
    </e16ca6858a6d4e1eb1b2576b3483cc38>
    <cb7384e601db497bbb88b8939feae4db xmlns="21f1b9a1-a14a-4bc7-a26e-d14c8d65680a">
      <Terms xmlns="http://schemas.microsoft.com/office/infopath/2007/PartnerControls"/>
    </cb7384e601db497bbb88b8939feae4db>
    <Template xmlns="63b24021-16b9-40b4-bc11-ddf9adc8c119">PowerPoint</Templat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90B3D7-12B2-469F-B527-28BC20A38050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7F5B4AA-30D7-4428-AAE6-0B7E1E8B01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f1b9a1-a14a-4bc7-a26e-d14c8d65680a"/>
    <ds:schemaRef ds:uri="63b24021-16b9-40b4-bc11-ddf9adc8c119"/>
    <ds:schemaRef ds:uri="0bcf754d-9d7a-4c89-b56d-8c7ee0da1d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FC429F-5D6B-4866-82C2-C92254C4921B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63b24021-16b9-40b4-bc11-ddf9adc8c119"/>
    <ds:schemaRef ds:uri="http://schemas.microsoft.com/office/infopath/2007/PartnerControls"/>
    <ds:schemaRef ds:uri="0bcf754d-9d7a-4c89-b56d-8c7ee0da1d69"/>
    <ds:schemaRef ds:uri="http://purl.org/dc/terms/"/>
    <ds:schemaRef ds:uri="http://schemas.openxmlformats.org/package/2006/metadata/core-properties"/>
    <ds:schemaRef ds:uri="21f1b9a1-a14a-4bc7-a26e-d14c8d65680a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 Sopra Steria PPT Template</Template>
  <TotalTime>1597</TotalTime>
  <Words>73</Words>
  <Application>Microsoft Office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PowerPoint Presentation</vt:lpstr>
      <vt:lpstr>Agenda</vt:lpstr>
      <vt:lpstr>PowerPoint Presentation</vt:lpstr>
      <vt:lpstr>Support Vector Machines</vt:lpstr>
      <vt:lpstr>K-NN</vt:lpstr>
      <vt:lpstr>Decision Trees og Random Forest</vt:lpstr>
      <vt:lpstr>Validering</vt:lpstr>
      <vt:lpstr>PowerPoint Presentation</vt:lpstr>
      <vt:lpstr>PowerPoint Presentation</vt:lpstr>
      <vt:lpstr>Oppgaver</vt:lpstr>
      <vt:lpstr>PowerPoint Presentation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KVALVIK Anders</dc:creator>
  <cp:lastModifiedBy>KVALVIK Anders</cp:lastModifiedBy>
  <cp:revision>9</cp:revision>
  <cp:lastPrinted>2017-11-26T10:34:55Z</cp:lastPrinted>
  <dcterms:created xsi:type="dcterms:W3CDTF">2019-03-04T15:39:29Z</dcterms:created>
  <dcterms:modified xsi:type="dcterms:W3CDTF">2019-03-05T18:17:25Z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0x010100E9D30C2A4805C14FA566CBCB9C9AFB7C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</Properties>
</file>